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3" r:id="rId9"/>
    <p:sldId id="272" r:id="rId10"/>
    <p:sldId id="274" r:id="rId11"/>
    <p:sldId id="275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3"/>
    <a:srgbClr val="FCFDFC"/>
    <a:srgbClr val="FF6600"/>
    <a:srgbClr val="777777"/>
    <a:srgbClr val="FF9933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Estilo medio 4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71" autoAdjust="0"/>
  </p:normalViewPr>
  <p:slideViewPr>
    <p:cSldViewPr>
      <p:cViewPr varScale="1">
        <p:scale>
          <a:sx n="108" d="100"/>
          <a:sy n="108" d="100"/>
        </p:scale>
        <p:origin x="690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Horas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50000"/>
                    <a:satMod val="300000"/>
                  </a:schemeClr>
                </a:gs>
                <a:gs pos="35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2">
                  <a:shade val="95000"/>
                </a:scheme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Hoja1!$A$2:$A$8</c:f>
              <c:strCache>
                <c:ptCount val="7"/>
                <c:pt idx="0">
                  <c:v>Memoria del proyecto</c:v>
                </c:pt>
                <c:pt idx="1">
                  <c:v>Análisis de los requisitos del sistema</c:v>
                </c:pt>
                <c:pt idx="2">
                  <c:v>Análisis de los requisitos del software</c:v>
                </c:pt>
                <c:pt idx="3">
                  <c:v>Diseño preliminar</c:v>
                </c:pt>
                <c:pt idx="4">
                  <c:v>Diseño detallado</c:v>
                </c:pt>
                <c:pt idx="5">
                  <c:v>Codificación y pruebas</c:v>
                </c:pt>
                <c:pt idx="6">
                  <c:v>Explotación y mantenimiento (DESPLIEGUE)</c:v>
                </c:pt>
              </c:strCache>
            </c:strRef>
          </c:cat>
          <c:val>
            <c:numRef>
              <c:f>Hoja1!$B$2:$B$8</c:f>
              <c:numCache>
                <c:formatCode>General</c:formatCode>
                <c:ptCount val="7"/>
                <c:pt idx="0">
                  <c:v>10</c:v>
                </c:pt>
                <c:pt idx="1">
                  <c:v>5</c:v>
                </c:pt>
                <c:pt idx="2">
                  <c:v>2</c:v>
                </c:pt>
                <c:pt idx="3">
                  <c:v>2</c:v>
                </c:pt>
                <c:pt idx="4">
                  <c:v>10</c:v>
                </c:pt>
                <c:pt idx="5">
                  <c:v>216</c:v>
                </c:pt>
                <c:pt idx="6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23-4F17-8D80-9E58D7B4F30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195376479"/>
        <c:axId val="918230655"/>
        <c:axId val="0"/>
      </c:bar3DChart>
      <c:catAx>
        <c:axId val="119537647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918230655"/>
        <c:crosses val="autoZero"/>
        <c:auto val="1"/>
        <c:lblAlgn val="ctr"/>
        <c:lblOffset val="100"/>
        <c:noMultiLvlLbl val="0"/>
      </c:catAx>
      <c:valAx>
        <c:axId val="91823065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1953764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89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244338-9055-4AD4-B987-2E0AD5F5237E}" type="datetimeFigureOut">
              <a:rPr lang="es-ES" smtClean="0"/>
              <a:t>30/05/2017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3E6B3F-D24B-44A3-873D-4105569E82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4879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E6B3F-D24B-44A3-873D-4105569E821A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0347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E6B3F-D24B-44A3-873D-4105569E821A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8256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E6B3F-D24B-44A3-873D-4105569E821A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3717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E6B3F-D24B-44A3-873D-4105569E821A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8852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E6B3F-D24B-44A3-873D-4105569E821A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98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E6B3F-D24B-44A3-873D-4105569E821A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1566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E6B3F-D24B-44A3-873D-4105569E821A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61898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E6B3F-D24B-44A3-873D-4105569E821A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16207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E6B3F-D24B-44A3-873D-4105569E821A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56389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E6B3F-D24B-44A3-873D-4105569E821A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05641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E6B3F-D24B-44A3-873D-4105569E821A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6677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E6B3F-D24B-44A3-873D-4105569E821A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53458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E6B3F-D24B-44A3-873D-4105569E821A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1821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E6B3F-D24B-44A3-873D-4105569E821A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9126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E6B3F-D24B-44A3-873D-4105569E821A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4338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E6B3F-D24B-44A3-873D-4105569E821A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069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E6B3F-D24B-44A3-873D-4105569E821A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9347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E6B3F-D24B-44A3-873D-4105569E821A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457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E6B3F-D24B-44A3-873D-4105569E821A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7361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3E6B3F-D24B-44A3-873D-4105569E821A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179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32"/>
            <a:ext cx="103632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BA78C-518C-4D07-B1CA-0D49CF92B2BA}" type="datetimeFigureOut">
              <a:rPr lang="es-ES" smtClean="0"/>
              <a:t>30/05/2017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F124-081C-4A92-8367-2D6BBFC912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5623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BA78C-518C-4D07-B1CA-0D49CF92B2BA}" type="datetimeFigureOut">
              <a:rPr lang="es-ES" smtClean="0"/>
              <a:t>30/05/2017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F124-081C-4A92-8367-2D6BBFC912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9120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274645"/>
            <a:ext cx="27432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274645"/>
            <a:ext cx="80264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BA78C-518C-4D07-B1CA-0D49CF92B2BA}" type="datetimeFigureOut">
              <a:rPr lang="es-ES" smtClean="0"/>
              <a:t>30/05/2017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F124-081C-4A92-8367-2D6BBFC912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0866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BA78C-518C-4D07-B1CA-0D49CF92B2BA}" type="datetimeFigureOut">
              <a:rPr lang="es-ES" smtClean="0"/>
              <a:t>30/05/2017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F124-081C-4A92-8367-2D6BBFC912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3664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BA78C-518C-4D07-B1CA-0D49CF92B2BA}" type="datetimeFigureOut">
              <a:rPr lang="es-ES" smtClean="0"/>
              <a:t>30/05/2017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F124-081C-4A92-8367-2D6BBFC912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0263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BA78C-518C-4D07-B1CA-0D49CF92B2BA}" type="datetimeFigureOut">
              <a:rPr lang="es-ES" smtClean="0"/>
              <a:t>30/05/2017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F124-081C-4A92-8367-2D6BBFC912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7205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BA78C-518C-4D07-B1CA-0D49CF92B2BA}" type="datetimeFigureOut">
              <a:rPr lang="es-ES" smtClean="0"/>
              <a:t>30/05/2017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F124-081C-4A92-8367-2D6BBFC912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1551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BA78C-518C-4D07-B1CA-0D49CF92B2BA}" type="datetimeFigureOut">
              <a:rPr lang="es-ES" smtClean="0"/>
              <a:t>30/05/2017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F124-081C-4A92-8367-2D6BBFC912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9090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BA78C-518C-4D07-B1CA-0D49CF92B2BA}" type="datetimeFigureOut">
              <a:rPr lang="es-ES" smtClean="0"/>
              <a:t>30/05/2017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F124-081C-4A92-8367-2D6BBFC912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4431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7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BA78C-518C-4D07-B1CA-0D49CF92B2BA}" type="datetimeFigureOut">
              <a:rPr lang="es-ES" smtClean="0"/>
              <a:t>30/05/2017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F124-081C-4A92-8367-2D6BBFC912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8724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4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BA78C-518C-4D07-B1CA-0D49CF92B2BA}" type="datetimeFigureOut">
              <a:rPr lang="es-ES" smtClean="0"/>
              <a:t>30/05/2017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1F124-081C-4A92-8367-2D6BBFC912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8735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BA78C-518C-4D07-B1CA-0D49CF92B2BA}" type="datetimeFigureOut">
              <a:rPr lang="es-ES" smtClean="0"/>
              <a:t>30/05/2017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1F124-081C-4A92-8367-2D6BBFC912F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3051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354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914354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7" algn="l" defTabSz="914354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gif"/><Relationship Id="rId4" Type="http://schemas.openxmlformats.org/officeDocument/2006/relationships/hyperlink" Target="https://www.preprod.playbit.es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9 CuadroTexto"/>
          <p:cNvSpPr txBox="1"/>
          <p:nvPr/>
        </p:nvSpPr>
        <p:spPr>
          <a:xfrm>
            <a:off x="144016" y="5949280"/>
            <a:ext cx="69600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i="1" dirty="0">
                <a:solidFill>
                  <a:srgbClr val="77777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Álvaro Peso García</a:t>
            </a:r>
          </a:p>
          <a:p>
            <a:r>
              <a:rPr lang="es-ES" sz="1400" i="1" dirty="0">
                <a:solidFill>
                  <a:srgbClr val="77777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CIFP Juan de Colonia (Burgos)</a:t>
            </a:r>
          </a:p>
          <a:p>
            <a:r>
              <a:rPr lang="es-ES" sz="1400" i="1" dirty="0">
                <a:solidFill>
                  <a:srgbClr val="77777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CFGS Desarrollo de Aplicaciones Web, proyecto de fin de curso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559" y="1628800"/>
            <a:ext cx="2334881" cy="3004162"/>
          </a:xfrm>
          <a:prstGeom prst="rect">
            <a:avLst/>
          </a:prstGeom>
        </p:spPr>
      </p:pic>
      <p:pic>
        <p:nvPicPr>
          <p:cNvPr id="5122" name="Picture 2" descr="https://www.3scale.net/wp-content/uploads/2014/07/APN_Standard-Technology-Partner-300x12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700" y="4725144"/>
            <a:ext cx="1789948" cy="76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www.corporateconversions.com/images/easyblog_articles/35/Google-Partn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1548" y="5654325"/>
            <a:ext cx="1777100" cy="103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3103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echa: pentágono 4"/>
          <p:cNvSpPr/>
          <p:nvPr/>
        </p:nvSpPr>
        <p:spPr>
          <a:xfrm>
            <a:off x="0" y="332656"/>
            <a:ext cx="4449692" cy="720080"/>
          </a:xfrm>
          <a:prstGeom prst="homePlat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Flecha: cheurón 5"/>
          <p:cNvSpPr/>
          <p:nvPr/>
        </p:nvSpPr>
        <p:spPr>
          <a:xfrm>
            <a:off x="4166575" y="331432"/>
            <a:ext cx="777297" cy="721304"/>
          </a:xfrm>
          <a:prstGeom prst="chevr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" name="Flecha: cheurón 6"/>
          <p:cNvSpPr/>
          <p:nvPr/>
        </p:nvSpPr>
        <p:spPr>
          <a:xfrm>
            <a:off x="4665715" y="331432"/>
            <a:ext cx="782213" cy="721304"/>
          </a:xfrm>
          <a:prstGeom prst="chevr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7889" y="278430"/>
            <a:ext cx="659907" cy="659907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10216600" y="6193154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Amazon RDS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119336" y="476672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3.2.1 Amazon Web Services</a:t>
            </a:r>
          </a:p>
        </p:txBody>
      </p:sp>
      <p:pic>
        <p:nvPicPr>
          <p:cNvPr id="11" name="Picture 6" descr="https://amimoto-ami.com/wp-content/uploads/2016/03/AWS_Simple_Icons_Database_AmazonRDS.svg_-2016032507044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7073" y="4726322"/>
            <a:ext cx="1579866" cy="157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Amazon Auror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97" y="5609986"/>
            <a:ext cx="1905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mazon RDS para PostgreSQ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574" y="5609986"/>
            <a:ext cx="1905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mazon RDS para MySQL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792" y="5609986"/>
            <a:ext cx="1905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mazon RDS para MariaDB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010" y="5609986"/>
            <a:ext cx="1905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mazon RDS para Oracl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228" y="5609986"/>
            <a:ext cx="1905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/>
          <p:cNvSpPr txBox="1"/>
          <p:nvPr/>
        </p:nvSpPr>
        <p:spPr>
          <a:xfrm>
            <a:off x="484651" y="1484784"/>
            <a:ext cx="73638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FÁCIL DE ADMINISTRAR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GRAN ESCALABILIDAD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DISPONIBILIDAD Y DUARBILIDAD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RAPIDEZ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SEGURIDAD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ASEQUIBILIDAD</a:t>
            </a:r>
          </a:p>
        </p:txBody>
      </p:sp>
    </p:spTree>
    <p:extLst>
      <p:ext uri="{BB962C8B-B14F-4D97-AF65-F5344CB8AC3E}">
        <p14:creationId xmlns:p14="http://schemas.microsoft.com/office/powerpoint/2010/main" val="30523637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2" grpId="0"/>
      <p:bldP spid="16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echa: pentágono 4"/>
          <p:cNvSpPr/>
          <p:nvPr/>
        </p:nvSpPr>
        <p:spPr>
          <a:xfrm>
            <a:off x="0" y="332656"/>
            <a:ext cx="4449692" cy="720080"/>
          </a:xfrm>
          <a:prstGeom prst="homePlat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Flecha: cheurón 5"/>
          <p:cNvSpPr/>
          <p:nvPr/>
        </p:nvSpPr>
        <p:spPr>
          <a:xfrm>
            <a:off x="4166575" y="331432"/>
            <a:ext cx="777297" cy="721304"/>
          </a:xfrm>
          <a:prstGeom prst="chevr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" name="Flecha: cheurón 6"/>
          <p:cNvSpPr/>
          <p:nvPr/>
        </p:nvSpPr>
        <p:spPr>
          <a:xfrm>
            <a:off x="4665715" y="331432"/>
            <a:ext cx="782213" cy="721304"/>
          </a:xfrm>
          <a:prstGeom prst="chevr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7889" y="278430"/>
            <a:ext cx="659907" cy="659907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10216600" y="6193154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Amazon S3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119336" y="476672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3.2.1 Amazon Web Services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484651" y="1484784"/>
            <a:ext cx="736384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SENCILLEZ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DURABILIDAD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ESCALABLE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SEGURIDAD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DISPONIBILIDAD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BAJO COSTO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TRANSFERENCIA SENCILLA DE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INTEGRADO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FÁCIL DE ADMINISTRAR</a:t>
            </a:r>
          </a:p>
        </p:txBody>
      </p:sp>
      <p:pic>
        <p:nvPicPr>
          <p:cNvPr id="15" name="Picture 10" descr="https://nr-platform.s3.amazonaws.com/uploads/platform/published_extension/branding_icon/275/AmazonS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4220" y="4686900"/>
            <a:ext cx="1550412" cy="15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2180" y="4305499"/>
            <a:ext cx="4961080" cy="231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176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2" grpId="0"/>
      <p:bldP spid="16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echa: pentágono 4"/>
          <p:cNvSpPr/>
          <p:nvPr/>
        </p:nvSpPr>
        <p:spPr>
          <a:xfrm>
            <a:off x="0" y="332656"/>
            <a:ext cx="4449692" cy="720080"/>
          </a:xfrm>
          <a:prstGeom prst="homePlat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Flecha: cheurón 5"/>
          <p:cNvSpPr/>
          <p:nvPr/>
        </p:nvSpPr>
        <p:spPr>
          <a:xfrm>
            <a:off x="4166575" y="331432"/>
            <a:ext cx="777297" cy="721304"/>
          </a:xfrm>
          <a:prstGeom prst="chevr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" name="Flecha: cheurón 6"/>
          <p:cNvSpPr/>
          <p:nvPr/>
        </p:nvSpPr>
        <p:spPr>
          <a:xfrm>
            <a:off x="4665715" y="331432"/>
            <a:ext cx="782213" cy="721304"/>
          </a:xfrm>
          <a:prstGeom prst="chevr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7889" y="278430"/>
            <a:ext cx="659907" cy="659907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19336" y="476672"/>
            <a:ext cx="3641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 Planificación temporal</a:t>
            </a:r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3357502410"/>
              </p:ext>
            </p:extLst>
          </p:nvPr>
        </p:nvGraphicFramePr>
        <p:xfrm>
          <a:off x="2288480" y="1250693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4684165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/>
      <p:bldGraphic spid="8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echa: pentágono 4"/>
          <p:cNvSpPr/>
          <p:nvPr/>
        </p:nvSpPr>
        <p:spPr>
          <a:xfrm>
            <a:off x="0" y="332656"/>
            <a:ext cx="4449692" cy="720080"/>
          </a:xfrm>
          <a:prstGeom prst="homePlat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Flecha: cheurón 5"/>
          <p:cNvSpPr/>
          <p:nvPr/>
        </p:nvSpPr>
        <p:spPr>
          <a:xfrm>
            <a:off x="4166575" y="331432"/>
            <a:ext cx="777297" cy="721304"/>
          </a:xfrm>
          <a:prstGeom prst="chevr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" name="Flecha: cheurón 6"/>
          <p:cNvSpPr/>
          <p:nvPr/>
        </p:nvSpPr>
        <p:spPr>
          <a:xfrm>
            <a:off x="4665715" y="331432"/>
            <a:ext cx="782213" cy="721304"/>
          </a:xfrm>
          <a:prstGeom prst="chevr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7889" y="278430"/>
            <a:ext cx="659907" cy="659907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19336" y="476672"/>
            <a:ext cx="4047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5. Planificación económica</a:t>
            </a:r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37884"/>
              </p:ext>
            </p:extLst>
          </p:nvPr>
        </p:nvGraphicFramePr>
        <p:xfrm>
          <a:off x="623392" y="1772816"/>
          <a:ext cx="5209141" cy="4653160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3250167">
                  <a:extLst>
                    <a:ext uri="{9D8B030D-6E8A-4147-A177-3AD203B41FA5}">
                      <a16:colId xmlns:a16="http://schemas.microsoft.com/office/drawing/2014/main" val="2533224033"/>
                    </a:ext>
                  </a:extLst>
                </a:gridCol>
                <a:gridCol w="59083">
                  <a:extLst>
                    <a:ext uri="{9D8B030D-6E8A-4147-A177-3AD203B41FA5}">
                      <a16:colId xmlns:a16="http://schemas.microsoft.com/office/drawing/2014/main" val="3937714682"/>
                    </a:ext>
                  </a:extLst>
                </a:gridCol>
                <a:gridCol w="1899891">
                  <a:extLst>
                    <a:ext uri="{9D8B030D-6E8A-4147-A177-3AD203B41FA5}">
                      <a16:colId xmlns:a16="http://schemas.microsoft.com/office/drawing/2014/main" val="2508752522"/>
                    </a:ext>
                  </a:extLst>
                </a:gridCol>
              </a:tblGrid>
              <a:tr h="270196">
                <a:tc gridSpan="3">
                  <a:txBody>
                    <a:bodyPr/>
                    <a:lstStyle/>
                    <a:p>
                      <a:pPr algn="ctr" hangingPunct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200" b="1" dirty="0">
                          <a:effectLst/>
                        </a:rPr>
                        <a:t>DESARROLLO DE LA APLICACIÓN</a:t>
                      </a:r>
                      <a:endParaRPr lang="es-ES" sz="1200" b="1" dirty="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DejaVu Sans"/>
                      </a:endParaRPr>
                    </a:p>
                  </a:txBody>
                  <a:tcPr marL="27558" marR="33683" marT="33683" marB="33683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127909"/>
                  </a:ext>
                </a:extLst>
              </a:tr>
              <a:tr h="270196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200" b="1" dirty="0">
                          <a:effectLst/>
                        </a:rPr>
                        <a:t>HORAS INVERTIDAS</a:t>
                      </a:r>
                      <a:endParaRPr lang="es-ES" sz="1200" b="1" dirty="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DejaVu Sans"/>
                      </a:endParaRPr>
                    </a:p>
                  </a:txBody>
                  <a:tcPr marL="27558" marR="33683" marT="33683" marB="33683"/>
                </a:tc>
                <a:tc gridSpan="2">
                  <a:txBody>
                    <a:bodyPr/>
                    <a:lstStyle/>
                    <a:p>
                      <a:pPr algn="ctr" hangingPunct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200" b="1" dirty="0">
                          <a:effectLst/>
                        </a:rPr>
                        <a:t>PRECIO/HORA</a:t>
                      </a:r>
                      <a:endParaRPr lang="es-ES" sz="1200" b="1" dirty="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DejaVu Sans"/>
                      </a:endParaRPr>
                    </a:p>
                  </a:txBody>
                  <a:tcPr marL="27558" marR="33683" marT="33683" marB="33683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116121"/>
                  </a:ext>
                </a:extLst>
              </a:tr>
              <a:tr h="270196"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200" dirty="0">
                          <a:effectLst/>
                        </a:rPr>
                        <a:t>250 horas</a:t>
                      </a:r>
                      <a:endParaRPr lang="es-ES" sz="1200" dirty="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DejaVu Sans"/>
                      </a:endParaRPr>
                    </a:p>
                  </a:txBody>
                  <a:tcPr marL="27558" marR="33683" marT="33683" marB="33683"/>
                </a:tc>
                <a:tc gridSpan="2">
                  <a:txBody>
                    <a:bodyPr/>
                    <a:lstStyle/>
                    <a:p>
                      <a:pPr algn="ctr" hangingPunct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200">
                          <a:effectLst/>
                        </a:rPr>
                        <a:t>25€/hora</a:t>
                      </a:r>
                      <a:endParaRPr lang="es-ES" sz="120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DejaVu Sans"/>
                      </a:endParaRPr>
                    </a:p>
                  </a:txBody>
                  <a:tcPr marL="27558" marR="33683" marT="33683" marB="33683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602885"/>
                  </a:ext>
                </a:extLst>
              </a:tr>
              <a:tr h="270196">
                <a:tc gridSpan="3">
                  <a:txBody>
                    <a:bodyPr/>
                    <a:lstStyle/>
                    <a:p>
                      <a:pPr algn="ctr" hangingPunct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200" b="1" dirty="0">
                          <a:effectLst/>
                        </a:rPr>
                        <a:t>GASTOS EN SOFTWARE</a:t>
                      </a:r>
                      <a:endParaRPr lang="es-ES" sz="1200" b="1" dirty="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DejaVu Sans"/>
                      </a:endParaRPr>
                    </a:p>
                  </a:txBody>
                  <a:tcPr marL="27558" marR="33683" marT="33683" marB="33683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392345"/>
                  </a:ext>
                </a:extLst>
              </a:tr>
              <a:tr h="270196">
                <a:tc gridSpan="2">
                  <a:txBody>
                    <a:bodyPr/>
                    <a:lstStyle/>
                    <a:p>
                      <a:pPr algn="ctr" hangingPunct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200" b="1" dirty="0">
                          <a:effectLst/>
                        </a:rPr>
                        <a:t>RECURSO</a:t>
                      </a:r>
                      <a:endParaRPr lang="es-ES" sz="1200" b="1" dirty="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DejaVu Sans"/>
                      </a:endParaRPr>
                    </a:p>
                  </a:txBody>
                  <a:tcPr marL="27558" marR="33683" marT="33683" marB="33683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200" b="1" dirty="0">
                          <a:effectLst/>
                        </a:rPr>
                        <a:t>PRECIO</a:t>
                      </a:r>
                      <a:endParaRPr lang="es-ES" sz="1200" b="1" dirty="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DejaVu Sans"/>
                      </a:endParaRPr>
                    </a:p>
                  </a:txBody>
                  <a:tcPr marL="27558" marR="33683" marT="33683" marB="33683"/>
                </a:tc>
                <a:extLst>
                  <a:ext uri="{0D108BD9-81ED-4DB2-BD59-A6C34878D82A}">
                    <a16:rowId xmlns:a16="http://schemas.microsoft.com/office/drawing/2014/main" val="3580183474"/>
                  </a:ext>
                </a:extLst>
              </a:tr>
              <a:tr h="270196">
                <a:tc gridSpan="2">
                  <a:txBody>
                    <a:bodyPr/>
                    <a:lstStyle/>
                    <a:p>
                      <a:pPr algn="just" hangingPunct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200" dirty="0">
                          <a:effectLst/>
                        </a:rPr>
                        <a:t>Licencias de uso para el software de desarrollo.</a:t>
                      </a:r>
                      <a:endParaRPr lang="es-ES" sz="1200" dirty="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DejaVu Sans"/>
                      </a:endParaRPr>
                    </a:p>
                  </a:txBody>
                  <a:tcPr marL="27558" marR="33683" marT="33683" marB="33683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200" dirty="0">
                          <a:effectLst/>
                        </a:rPr>
                        <a:t>35,00€/mes</a:t>
                      </a:r>
                      <a:endParaRPr lang="es-ES" sz="1200" dirty="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DejaVu Sans"/>
                      </a:endParaRPr>
                    </a:p>
                  </a:txBody>
                  <a:tcPr marL="27558" marR="33683" marT="33683" marB="33683"/>
                </a:tc>
                <a:extLst>
                  <a:ext uri="{0D108BD9-81ED-4DB2-BD59-A6C34878D82A}">
                    <a16:rowId xmlns:a16="http://schemas.microsoft.com/office/drawing/2014/main" val="631339268"/>
                  </a:ext>
                </a:extLst>
              </a:tr>
              <a:tr h="270196">
                <a:tc gridSpan="3">
                  <a:txBody>
                    <a:bodyPr/>
                    <a:lstStyle/>
                    <a:p>
                      <a:pPr algn="ctr" hangingPunct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200" b="1" dirty="0">
                          <a:effectLst/>
                        </a:rPr>
                        <a:t>GASTOS EN HARDWARE</a:t>
                      </a:r>
                      <a:endParaRPr lang="es-ES" sz="1200" b="1" dirty="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DejaVu Sans"/>
                      </a:endParaRPr>
                    </a:p>
                  </a:txBody>
                  <a:tcPr marL="27558" marR="33683" marT="33683" marB="33683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240473"/>
                  </a:ext>
                </a:extLst>
              </a:tr>
              <a:tr h="270196">
                <a:tc gridSpan="2">
                  <a:txBody>
                    <a:bodyPr/>
                    <a:lstStyle/>
                    <a:p>
                      <a:pPr algn="ctr" hangingPunct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200" b="1" dirty="0">
                          <a:effectLst/>
                        </a:rPr>
                        <a:t>RECURSO</a:t>
                      </a:r>
                      <a:endParaRPr lang="es-ES" sz="1200" b="1" dirty="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DejaVu Sans"/>
                      </a:endParaRPr>
                    </a:p>
                  </a:txBody>
                  <a:tcPr marL="27558" marR="33683" marT="33683" marB="33683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200" b="1" dirty="0">
                          <a:effectLst/>
                        </a:rPr>
                        <a:t>PRECIO</a:t>
                      </a:r>
                      <a:endParaRPr lang="es-ES" sz="1200" b="1" dirty="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DejaVu Sans"/>
                      </a:endParaRPr>
                    </a:p>
                  </a:txBody>
                  <a:tcPr marL="27558" marR="33683" marT="33683" marB="33683"/>
                </a:tc>
                <a:extLst>
                  <a:ext uri="{0D108BD9-81ED-4DB2-BD59-A6C34878D82A}">
                    <a16:rowId xmlns:a16="http://schemas.microsoft.com/office/drawing/2014/main" val="3392157340"/>
                  </a:ext>
                </a:extLst>
              </a:tr>
              <a:tr h="270196">
                <a:tc gridSpan="2">
                  <a:txBody>
                    <a:bodyPr/>
                    <a:lstStyle/>
                    <a:p>
                      <a:pPr algn="just" hangingPunct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200" dirty="0">
                          <a:effectLst/>
                        </a:rPr>
                        <a:t>Amortización mensual del hardware.</a:t>
                      </a:r>
                      <a:endParaRPr lang="es-ES" sz="1200" dirty="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DejaVu Sans"/>
                      </a:endParaRPr>
                    </a:p>
                  </a:txBody>
                  <a:tcPr marL="27558" marR="33683" marT="33683" marB="33683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200" dirty="0">
                          <a:effectLst/>
                        </a:rPr>
                        <a:t>50,00€/mes</a:t>
                      </a:r>
                      <a:endParaRPr lang="es-ES" sz="1200" dirty="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DejaVu Sans"/>
                      </a:endParaRPr>
                    </a:p>
                  </a:txBody>
                  <a:tcPr marL="27558" marR="33683" marT="33683" marB="33683"/>
                </a:tc>
                <a:extLst>
                  <a:ext uri="{0D108BD9-81ED-4DB2-BD59-A6C34878D82A}">
                    <a16:rowId xmlns:a16="http://schemas.microsoft.com/office/drawing/2014/main" val="2911838608"/>
                  </a:ext>
                </a:extLst>
              </a:tr>
              <a:tr h="270196">
                <a:tc gridSpan="3">
                  <a:txBody>
                    <a:bodyPr/>
                    <a:lstStyle/>
                    <a:p>
                      <a:pPr algn="ctr" hangingPunct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200" b="1" dirty="0">
                          <a:effectLst/>
                        </a:rPr>
                        <a:t>GASTOS EN EL DESPLIEGUE DE LA APLICACIÓN</a:t>
                      </a:r>
                      <a:endParaRPr lang="es-ES" sz="1200" b="1" dirty="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DejaVu Sans"/>
                      </a:endParaRPr>
                    </a:p>
                  </a:txBody>
                  <a:tcPr marL="27558" marR="33683" marT="33683" marB="33683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725223"/>
                  </a:ext>
                </a:extLst>
              </a:tr>
              <a:tr h="270196">
                <a:tc gridSpan="2">
                  <a:txBody>
                    <a:bodyPr/>
                    <a:lstStyle/>
                    <a:p>
                      <a:pPr algn="ctr" hangingPunct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200" b="1">
                          <a:effectLst/>
                        </a:rPr>
                        <a:t>RECURSO</a:t>
                      </a:r>
                      <a:endParaRPr lang="es-ES" sz="1200" b="1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DejaVu Sans"/>
                      </a:endParaRPr>
                    </a:p>
                  </a:txBody>
                  <a:tcPr marL="27558" marR="33683" marT="33683" marB="33683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200" b="1" dirty="0">
                          <a:effectLst/>
                        </a:rPr>
                        <a:t>PRECIO</a:t>
                      </a:r>
                      <a:endParaRPr lang="es-ES" sz="1200" b="1" dirty="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DejaVu Sans"/>
                      </a:endParaRPr>
                    </a:p>
                  </a:txBody>
                  <a:tcPr marL="27558" marR="33683" marT="33683" marB="33683"/>
                </a:tc>
                <a:extLst>
                  <a:ext uri="{0D108BD9-81ED-4DB2-BD59-A6C34878D82A}">
                    <a16:rowId xmlns:a16="http://schemas.microsoft.com/office/drawing/2014/main" val="684587815"/>
                  </a:ext>
                </a:extLst>
              </a:tr>
              <a:tr h="270196">
                <a:tc gridSpan="2">
                  <a:txBody>
                    <a:bodyPr/>
                    <a:lstStyle/>
                    <a:p>
                      <a:pPr hangingPunct="0">
                        <a:spcAft>
                          <a:spcPts val="1000"/>
                        </a:spcAft>
                      </a:pPr>
                      <a:r>
                        <a:rPr lang="es-ES" sz="1100">
                          <a:effectLst/>
                        </a:rPr>
                        <a:t>Servidor Amazon Elastic Compute Cloud (AWS EC2)</a:t>
                      </a:r>
                      <a:endParaRPr lang="es-ES" sz="110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558" marR="33683" marT="33683" marB="33683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200">
                          <a:effectLst/>
                        </a:rPr>
                        <a:t>≈28€/mes</a:t>
                      </a:r>
                      <a:endParaRPr lang="es-ES" sz="120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DejaVu Sans"/>
                      </a:endParaRPr>
                    </a:p>
                  </a:txBody>
                  <a:tcPr marL="27558" marR="33683" marT="33683" marB="33683"/>
                </a:tc>
                <a:extLst>
                  <a:ext uri="{0D108BD9-81ED-4DB2-BD59-A6C34878D82A}">
                    <a16:rowId xmlns:a16="http://schemas.microsoft.com/office/drawing/2014/main" val="3707266877"/>
                  </a:ext>
                </a:extLst>
              </a:tr>
              <a:tr h="473026">
                <a:tc gridSpan="2">
                  <a:txBody>
                    <a:bodyPr/>
                    <a:lstStyle/>
                    <a:p>
                      <a:pPr hangingPunct="0">
                        <a:spcAft>
                          <a:spcPts val="1000"/>
                        </a:spcAft>
                      </a:pPr>
                      <a:r>
                        <a:rPr lang="es-ES" sz="1100">
                          <a:effectLst/>
                        </a:rPr>
                        <a:t>Servidor de almacenamiento flexible (AWS S3)</a:t>
                      </a:r>
                      <a:endParaRPr lang="es-ES" sz="110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558" marR="33683" marT="33683" marB="33683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200">
                          <a:effectLst/>
                        </a:rPr>
                        <a:t>≈15€/MES + 12€/1000 peticiones (PUT,GET)</a:t>
                      </a:r>
                      <a:endParaRPr lang="es-ES" sz="120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DejaVu Sans"/>
                      </a:endParaRPr>
                    </a:p>
                  </a:txBody>
                  <a:tcPr marL="27558" marR="33683" marT="33683" marB="33683"/>
                </a:tc>
                <a:extLst>
                  <a:ext uri="{0D108BD9-81ED-4DB2-BD59-A6C34878D82A}">
                    <a16:rowId xmlns:a16="http://schemas.microsoft.com/office/drawing/2014/main" val="1767903751"/>
                  </a:ext>
                </a:extLst>
              </a:tr>
              <a:tr h="270196">
                <a:tc gridSpan="2">
                  <a:txBody>
                    <a:bodyPr/>
                    <a:lstStyle/>
                    <a:p>
                      <a:pPr hangingPunct="0">
                        <a:spcAft>
                          <a:spcPts val="1000"/>
                        </a:spcAft>
                      </a:pPr>
                      <a:r>
                        <a:rPr lang="es-ES" sz="1100">
                          <a:effectLst/>
                        </a:rPr>
                        <a:t>Servidor de base de datos relacionales (AWS RDS)</a:t>
                      </a:r>
                      <a:endParaRPr lang="es-ES" sz="110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558" marR="33683" marT="33683" marB="33683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200">
                          <a:effectLst/>
                        </a:rPr>
                        <a:t>≈15€/mes</a:t>
                      </a:r>
                      <a:endParaRPr lang="es-ES" sz="120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DejaVu Sans"/>
                      </a:endParaRPr>
                    </a:p>
                  </a:txBody>
                  <a:tcPr marL="27558" marR="33683" marT="33683" marB="33683"/>
                </a:tc>
                <a:extLst>
                  <a:ext uri="{0D108BD9-81ED-4DB2-BD59-A6C34878D82A}">
                    <a16:rowId xmlns:a16="http://schemas.microsoft.com/office/drawing/2014/main" val="3769114169"/>
                  </a:ext>
                </a:extLst>
              </a:tr>
              <a:tr h="270196">
                <a:tc gridSpan="2">
                  <a:txBody>
                    <a:bodyPr/>
                    <a:lstStyle/>
                    <a:p>
                      <a:pPr hangingPunct="0">
                        <a:spcAft>
                          <a:spcPts val="1000"/>
                        </a:spcAft>
                      </a:pPr>
                      <a:r>
                        <a:rPr lang="es-ES" sz="1100">
                          <a:effectLst/>
                        </a:rPr>
                        <a:t>Servicio SMTP (AWS SES)</a:t>
                      </a:r>
                      <a:endParaRPr lang="es-ES" sz="110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558" marR="33683" marT="33683" marB="33683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200">
                          <a:effectLst/>
                        </a:rPr>
                        <a:t>≈5€ c/1000 peticiones</a:t>
                      </a:r>
                      <a:endParaRPr lang="es-ES" sz="120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DejaVu Sans"/>
                      </a:endParaRPr>
                    </a:p>
                  </a:txBody>
                  <a:tcPr marL="27558" marR="33683" marT="33683" marB="33683"/>
                </a:tc>
                <a:extLst>
                  <a:ext uri="{0D108BD9-81ED-4DB2-BD59-A6C34878D82A}">
                    <a16:rowId xmlns:a16="http://schemas.microsoft.com/office/drawing/2014/main" val="1124923131"/>
                  </a:ext>
                </a:extLst>
              </a:tr>
              <a:tr h="270196">
                <a:tc gridSpan="2">
                  <a:txBody>
                    <a:bodyPr/>
                    <a:lstStyle/>
                    <a:p>
                      <a:pPr hangingPunct="0">
                        <a:spcAft>
                          <a:spcPts val="1000"/>
                        </a:spcAft>
                      </a:pPr>
                      <a:r>
                        <a:rPr lang="es-ES" sz="1100">
                          <a:effectLst/>
                        </a:rPr>
                        <a:t>Dominio www.gamershub.es</a:t>
                      </a:r>
                      <a:endParaRPr lang="es-ES" sz="110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558" marR="33683" marT="33683" marB="33683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200" dirty="0">
                          <a:effectLst/>
                        </a:rPr>
                        <a:t>10€/año</a:t>
                      </a:r>
                      <a:endParaRPr lang="es-ES" sz="1200" dirty="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DejaVu Sans"/>
                      </a:endParaRPr>
                    </a:p>
                  </a:txBody>
                  <a:tcPr marL="27558" marR="33683" marT="33683" marB="33683"/>
                </a:tc>
                <a:extLst>
                  <a:ext uri="{0D108BD9-81ED-4DB2-BD59-A6C34878D82A}">
                    <a16:rowId xmlns:a16="http://schemas.microsoft.com/office/drawing/2014/main" val="505090899"/>
                  </a:ext>
                </a:extLst>
              </a:tr>
            </a:tbl>
          </a:graphicData>
        </a:graphic>
      </p:graphicFrame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173884"/>
              </p:ext>
            </p:extLst>
          </p:nvPr>
        </p:nvGraphicFramePr>
        <p:xfrm>
          <a:off x="6336030" y="1761242"/>
          <a:ext cx="5400040" cy="840486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4067653">
                  <a:extLst>
                    <a:ext uri="{9D8B030D-6E8A-4147-A177-3AD203B41FA5}">
                      <a16:colId xmlns:a16="http://schemas.microsoft.com/office/drawing/2014/main" val="4236732752"/>
                    </a:ext>
                  </a:extLst>
                </a:gridCol>
                <a:gridCol w="1332387">
                  <a:extLst>
                    <a:ext uri="{9D8B030D-6E8A-4147-A177-3AD203B41FA5}">
                      <a16:colId xmlns:a16="http://schemas.microsoft.com/office/drawing/2014/main" val="139271640"/>
                    </a:ext>
                  </a:extLst>
                </a:gridCol>
              </a:tblGrid>
              <a:tr h="266637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200" b="1" dirty="0">
                          <a:effectLst/>
                        </a:rPr>
                        <a:t>TOTAL GASTOS EN SOFTWARE + HARDWARE</a:t>
                      </a:r>
                      <a:endParaRPr lang="es-ES" sz="1200" b="1" dirty="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DejaVu Sans"/>
                      </a:endParaRPr>
                    </a:p>
                  </a:txBody>
                  <a:tcPr marL="32385" marR="34925" marT="34925" marB="34925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200">
                          <a:effectLst/>
                        </a:rPr>
                        <a:t>85,00€/mes</a:t>
                      </a:r>
                      <a:endParaRPr lang="es-ES" sz="120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DejaVu Sans"/>
                      </a:endParaRPr>
                    </a:p>
                  </a:txBody>
                  <a:tcPr marL="32385" marR="34925" marT="34925" marB="34925" anchor="ctr"/>
                </a:tc>
                <a:extLst>
                  <a:ext uri="{0D108BD9-81ED-4DB2-BD59-A6C34878D82A}">
                    <a16:rowId xmlns:a16="http://schemas.microsoft.com/office/drawing/2014/main" val="1039545674"/>
                  </a:ext>
                </a:extLst>
              </a:tr>
              <a:tr h="266637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200" b="1" dirty="0">
                          <a:effectLst/>
                        </a:rPr>
                        <a:t>TOTAL DESPLIEGUE + MANTENIMIENTO</a:t>
                      </a:r>
                      <a:endParaRPr lang="es-ES" sz="1200" b="1" dirty="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DejaVu Sans"/>
                      </a:endParaRPr>
                    </a:p>
                  </a:txBody>
                  <a:tcPr marL="32385" marR="34925" marT="34925" marB="34925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200" dirty="0">
                          <a:effectLst/>
                        </a:rPr>
                        <a:t>≈151,20€/mes</a:t>
                      </a:r>
                      <a:endParaRPr lang="es-ES" sz="1200" dirty="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DejaVu Sans"/>
                      </a:endParaRPr>
                    </a:p>
                  </a:txBody>
                  <a:tcPr marL="32385" marR="34925" marT="34925" marB="34925" anchor="ctr"/>
                </a:tc>
                <a:extLst>
                  <a:ext uri="{0D108BD9-81ED-4DB2-BD59-A6C34878D82A}">
                    <a16:rowId xmlns:a16="http://schemas.microsoft.com/office/drawing/2014/main" val="3174544783"/>
                  </a:ext>
                </a:extLst>
              </a:tr>
              <a:tr h="266637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200" b="1" dirty="0">
                          <a:effectLst/>
                        </a:rPr>
                        <a:t>TOTAL DESARROLLO DE LA APLICACIÓN</a:t>
                      </a:r>
                      <a:endParaRPr lang="es-ES" sz="1200" b="1" dirty="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DejaVu Sans"/>
                      </a:endParaRPr>
                    </a:p>
                  </a:txBody>
                  <a:tcPr marL="32385" marR="34925" marT="34925" marB="34925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200" dirty="0">
                          <a:effectLst/>
                        </a:rPr>
                        <a:t>6.250,00€</a:t>
                      </a:r>
                      <a:endParaRPr lang="es-ES" sz="1200" dirty="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DejaVu Sans"/>
                      </a:endParaRPr>
                    </a:p>
                  </a:txBody>
                  <a:tcPr marL="32385" marR="34925" marT="34925" marB="34925" anchor="ctr"/>
                </a:tc>
                <a:extLst>
                  <a:ext uri="{0D108BD9-81ED-4DB2-BD59-A6C34878D82A}">
                    <a16:rowId xmlns:a16="http://schemas.microsoft.com/office/drawing/2014/main" val="2441939361"/>
                  </a:ext>
                </a:extLst>
              </a:tr>
            </a:tbl>
          </a:graphicData>
        </a:graphic>
      </p:graphicFrame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046" y="2871221"/>
            <a:ext cx="4802008" cy="6858000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10488488" y="3815257"/>
            <a:ext cx="720080" cy="2212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83330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echa: pentágono 4"/>
          <p:cNvSpPr/>
          <p:nvPr/>
        </p:nvSpPr>
        <p:spPr>
          <a:xfrm>
            <a:off x="0" y="332656"/>
            <a:ext cx="4449692" cy="720080"/>
          </a:xfrm>
          <a:prstGeom prst="homePlat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Flecha: cheurón 5"/>
          <p:cNvSpPr/>
          <p:nvPr/>
        </p:nvSpPr>
        <p:spPr>
          <a:xfrm>
            <a:off x="4166575" y="331432"/>
            <a:ext cx="777297" cy="721304"/>
          </a:xfrm>
          <a:prstGeom prst="chevr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" name="Flecha: cheurón 6"/>
          <p:cNvSpPr/>
          <p:nvPr/>
        </p:nvSpPr>
        <p:spPr>
          <a:xfrm>
            <a:off x="4665715" y="331432"/>
            <a:ext cx="782213" cy="721304"/>
          </a:xfrm>
          <a:prstGeom prst="chevr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7889" y="278430"/>
            <a:ext cx="659907" cy="659907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19336" y="476672"/>
            <a:ext cx="4047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6. Tecnologías</a:t>
            </a:r>
          </a:p>
        </p:txBody>
      </p:sp>
      <p:pic>
        <p:nvPicPr>
          <p:cNvPr id="13" name="Imagen9"/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5966716" y="2205023"/>
            <a:ext cx="1647825" cy="688340"/>
          </a:xfrm>
          <a:prstGeom prst="rect">
            <a:avLst/>
          </a:prstGeom>
        </p:spPr>
      </p:pic>
      <p:pic>
        <p:nvPicPr>
          <p:cNvPr id="14" name="Imagen10"/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8727619" y="3050635"/>
            <a:ext cx="1943100" cy="1005205"/>
          </a:xfrm>
          <a:prstGeom prst="rect">
            <a:avLst/>
          </a:prstGeom>
        </p:spPr>
      </p:pic>
      <p:pic>
        <p:nvPicPr>
          <p:cNvPr id="15" name="Imagen11"/>
          <p:cNvPicPr/>
          <p:nvPr/>
        </p:nvPicPr>
        <p:blipFill>
          <a:blip r:embed="rId6"/>
          <a:stretch>
            <a:fillRect/>
          </a:stretch>
        </p:blipFill>
        <p:spPr bwMode="auto">
          <a:xfrm>
            <a:off x="6110226" y="3452798"/>
            <a:ext cx="1703705" cy="717550"/>
          </a:xfrm>
          <a:prstGeom prst="rect">
            <a:avLst/>
          </a:prstGeom>
        </p:spPr>
      </p:pic>
      <p:pic>
        <p:nvPicPr>
          <p:cNvPr id="16" name="Imagen12"/>
          <p:cNvPicPr/>
          <p:nvPr/>
        </p:nvPicPr>
        <p:blipFill>
          <a:blip r:embed="rId7"/>
          <a:stretch>
            <a:fillRect/>
          </a:stretch>
        </p:blipFill>
        <p:spPr bwMode="auto">
          <a:xfrm>
            <a:off x="8613319" y="4814873"/>
            <a:ext cx="2171700" cy="845820"/>
          </a:xfrm>
          <a:prstGeom prst="rect">
            <a:avLst/>
          </a:prstGeom>
        </p:spPr>
      </p:pic>
      <p:pic>
        <p:nvPicPr>
          <p:cNvPr id="17" name="Imagen13"/>
          <p:cNvPicPr/>
          <p:nvPr/>
        </p:nvPicPr>
        <p:blipFill>
          <a:blip r:embed="rId8"/>
          <a:stretch>
            <a:fillRect/>
          </a:stretch>
        </p:blipFill>
        <p:spPr bwMode="auto">
          <a:xfrm>
            <a:off x="5804791" y="4814873"/>
            <a:ext cx="2200275" cy="541020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518405" y="1706900"/>
            <a:ext cx="58854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PHP 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HTML5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CSS3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JavaScript, jQuery y AJAX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Laravel Framework 5.3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Blade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Eloquent 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Composer</a:t>
            </a:r>
            <a:endParaRPr lang="es-ES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MySQL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Git</a:t>
            </a:r>
            <a:endParaRPr lang="es-ES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8" name="Imagen2"/>
          <p:cNvPicPr/>
          <p:nvPr/>
        </p:nvPicPr>
        <p:blipFill>
          <a:blip r:embed="rId9"/>
          <a:stretch>
            <a:fillRect/>
          </a:stretch>
        </p:blipFill>
        <p:spPr bwMode="auto">
          <a:xfrm>
            <a:off x="8616267" y="960279"/>
            <a:ext cx="2072700" cy="207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484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echa: pentágono 4"/>
          <p:cNvSpPr/>
          <p:nvPr/>
        </p:nvSpPr>
        <p:spPr>
          <a:xfrm>
            <a:off x="0" y="332656"/>
            <a:ext cx="4449692" cy="720080"/>
          </a:xfrm>
          <a:prstGeom prst="homePlat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Flecha: cheurón 5"/>
          <p:cNvSpPr/>
          <p:nvPr/>
        </p:nvSpPr>
        <p:spPr>
          <a:xfrm>
            <a:off x="4166575" y="331432"/>
            <a:ext cx="777297" cy="721304"/>
          </a:xfrm>
          <a:prstGeom prst="chevr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" name="Flecha: cheurón 6"/>
          <p:cNvSpPr/>
          <p:nvPr/>
        </p:nvSpPr>
        <p:spPr>
          <a:xfrm>
            <a:off x="4665715" y="331432"/>
            <a:ext cx="782213" cy="721304"/>
          </a:xfrm>
          <a:prstGeom prst="chevr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7889" y="278430"/>
            <a:ext cx="659907" cy="659907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19336" y="476672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7. Diagrama de la aplicación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1296144"/>
            <a:ext cx="8787803" cy="50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2759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echa: pentágono 4"/>
          <p:cNvSpPr/>
          <p:nvPr/>
        </p:nvSpPr>
        <p:spPr>
          <a:xfrm>
            <a:off x="0" y="332656"/>
            <a:ext cx="4449692" cy="720080"/>
          </a:xfrm>
          <a:prstGeom prst="homePlat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Flecha: cheurón 5"/>
          <p:cNvSpPr/>
          <p:nvPr/>
        </p:nvSpPr>
        <p:spPr>
          <a:xfrm>
            <a:off x="4166575" y="331432"/>
            <a:ext cx="777297" cy="721304"/>
          </a:xfrm>
          <a:prstGeom prst="chevr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" name="Flecha: cheurón 6"/>
          <p:cNvSpPr/>
          <p:nvPr/>
        </p:nvSpPr>
        <p:spPr>
          <a:xfrm>
            <a:off x="4665715" y="331432"/>
            <a:ext cx="782213" cy="721304"/>
          </a:xfrm>
          <a:prstGeom prst="chevr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7889" y="278430"/>
            <a:ext cx="659907" cy="659907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19336" y="476672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8. Modelo de datos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1196752"/>
            <a:ext cx="8374554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422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echa: pentágono 4"/>
          <p:cNvSpPr/>
          <p:nvPr/>
        </p:nvSpPr>
        <p:spPr>
          <a:xfrm>
            <a:off x="0" y="332656"/>
            <a:ext cx="4449692" cy="720080"/>
          </a:xfrm>
          <a:prstGeom prst="homePlat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Flecha: cheurón 5"/>
          <p:cNvSpPr/>
          <p:nvPr/>
        </p:nvSpPr>
        <p:spPr>
          <a:xfrm>
            <a:off x="4166575" y="331432"/>
            <a:ext cx="777297" cy="721304"/>
          </a:xfrm>
          <a:prstGeom prst="chevr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" name="Flecha: cheurón 6"/>
          <p:cNvSpPr/>
          <p:nvPr/>
        </p:nvSpPr>
        <p:spPr>
          <a:xfrm>
            <a:off x="4665715" y="331432"/>
            <a:ext cx="782213" cy="721304"/>
          </a:xfrm>
          <a:prstGeom prst="chevr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7889" y="278430"/>
            <a:ext cx="659907" cy="659907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19336" y="476672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9. Diagrama de despliegue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1196752"/>
            <a:ext cx="8951222" cy="510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1298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echa: pentágono 4"/>
          <p:cNvSpPr/>
          <p:nvPr/>
        </p:nvSpPr>
        <p:spPr>
          <a:xfrm>
            <a:off x="0" y="332656"/>
            <a:ext cx="4449692" cy="720080"/>
          </a:xfrm>
          <a:prstGeom prst="homePlat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Flecha: cheurón 5"/>
          <p:cNvSpPr/>
          <p:nvPr/>
        </p:nvSpPr>
        <p:spPr>
          <a:xfrm>
            <a:off x="4166575" y="331432"/>
            <a:ext cx="777297" cy="721304"/>
          </a:xfrm>
          <a:prstGeom prst="chevr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" name="Flecha: cheurón 6"/>
          <p:cNvSpPr/>
          <p:nvPr/>
        </p:nvSpPr>
        <p:spPr>
          <a:xfrm>
            <a:off x="4665715" y="331432"/>
            <a:ext cx="782213" cy="721304"/>
          </a:xfrm>
          <a:prstGeom prst="chevr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7889" y="278430"/>
            <a:ext cx="659907" cy="659907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19336" y="476672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10. DEMO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4351318" y="5978366"/>
            <a:ext cx="3489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4"/>
              </a:rPr>
              <a:t>https://www.preprod.playbit.es</a:t>
            </a:r>
            <a:endParaRPr lang="es-ES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1229551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096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echa: pentágono 4"/>
          <p:cNvSpPr/>
          <p:nvPr/>
        </p:nvSpPr>
        <p:spPr>
          <a:xfrm>
            <a:off x="0" y="332656"/>
            <a:ext cx="4449692" cy="720080"/>
          </a:xfrm>
          <a:prstGeom prst="homePlat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Flecha: cheurón 5"/>
          <p:cNvSpPr/>
          <p:nvPr/>
        </p:nvSpPr>
        <p:spPr>
          <a:xfrm>
            <a:off x="4166575" y="331432"/>
            <a:ext cx="777297" cy="721304"/>
          </a:xfrm>
          <a:prstGeom prst="chevr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" name="Flecha: cheurón 6"/>
          <p:cNvSpPr/>
          <p:nvPr/>
        </p:nvSpPr>
        <p:spPr>
          <a:xfrm>
            <a:off x="4665715" y="331432"/>
            <a:ext cx="782213" cy="721304"/>
          </a:xfrm>
          <a:prstGeom prst="chevr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7889" y="278430"/>
            <a:ext cx="659907" cy="659907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19336" y="476672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11. Conclusiones finales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832" y="1268760"/>
            <a:ext cx="9120336" cy="495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4156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echa: pentágono 4"/>
          <p:cNvSpPr/>
          <p:nvPr/>
        </p:nvSpPr>
        <p:spPr>
          <a:xfrm>
            <a:off x="0" y="332656"/>
            <a:ext cx="4449692" cy="720080"/>
          </a:xfrm>
          <a:prstGeom prst="homePlat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Flecha: cheurón 5"/>
          <p:cNvSpPr/>
          <p:nvPr/>
        </p:nvSpPr>
        <p:spPr>
          <a:xfrm>
            <a:off x="4166575" y="331432"/>
            <a:ext cx="777297" cy="721304"/>
          </a:xfrm>
          <a:prstGeom prst="chevr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" name="Flecha: cheurón 6"/>
          <p:cNvSpPr/>
          <p:nvPr/>
        </p:nvSpPr>
        <p:spPr>
          <a:xfrm>
            <a:off x="4665715" y="331432"/>
            <a:ext cx="782213" cy="721304"/>
          </a:xfrm>
          <a:prstGeom prst="chevr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7889" y="278430"/>
            <a:ext cx="659907" cy="659907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19336" y="476672"/>
            <a:ext cx="3641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 Introducción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23392" y="1556792"/>
            <a:ext cx="109452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Portal dirigido a usuarios que jueguen a videojuegos.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Posibilidad acceder a diferentes servicios que se ofrecen dentro de la aplicación: foros, grupos de usuarios, conexión con diferentes plataformas de videojuegos.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 aplicación ha sido desarrollada en </a:t>
            </a:r>
            <a:r>
              <a:rPr lang="es-ES" b="1" dirty="0">
                <a:solidFill>
                  <a:srgbClr val="C0000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PHP 7</a:t>
            </a:r>
            <a:r>
              <a:rPr lang="es-E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mediante el </a:t>
            </a:r>
            <a:r>
              <a:rPr lang="es-ES" b="1" dirty="0">
                <a:solidFill>
                  <a:srgbClr val="C0000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framework Laravel </a:t>
            </a:r>
            <a:r>
              <a:rPr lang="es-E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 haciendo uso de tecnologías como </a:t>
            </a:r>
            <a:r>
              <a:rPr lang="es-ES" b="1" dirty="0">
                <a:solidFill>
                  <a:srgbClr val="C0000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HTML5, CSS3, AJAX, JavaScript, jQuery</a:t>
            </a:r>
            <a:r>
              <a:rPr lang="es-E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Estructurándose todo esto en una aplicación </a:t>
            </a:r>
            <a:r>
              <a:rPr lang="es-ES" b="1" dirty="0">
                <a:solidFill>
                  <a:srgbClr val="C0000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MVC</a:t>
            </a:r>
            <a:r>
              <a:rPr lang="es-E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mediante el motor de plantillas </a:t>
            </a:r>
            <a:r>
              <a:rPr lang="es-ES" b="1" dirty="0">
                <a:solidFill>
                  <a:srgbClr val="C0000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Blade</a:t>
            </a:r>
            <a:r>
              <a:rPr lang="es-E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y el </a:t>
            </a:r>
            <a:r>
              <a:rPr lang="es-ES" b="1" dirty="0">
                <a:solidFill>
                  <a:srgbClr val="C0000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ORM Eloquent</a:t>
            </a:r>
            <a:r>
              <a:rPr lang="es-E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 aplicación ha sido desplegada gracias a la colección de servicios de computación en la nube ofrecidos a través de internet por </a:t>
            </a:r>
            <a:r>
              <a:rPr lang="es-ES" b="1" dirty="0">
                <a:solidFill>
                  <a:srgbClr val="C0000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AWS</a:t>
            </a:r>
            <a:r>
              <a:rPr lang="es-E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  <p:pic>
        <p:nvPicPr>
          <p:cNvPr id="16" name="Imagen2"/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1292492" y="4390611"/>
            <a:ext cx="2072700" cy="2072700"/>
          </a:xfrm>
          <a:prstGeom prst="rect">
            <a:avLst/>
          </a:prstGeom>
        </p:spPr>
      </p:pic>
      <p:pic>
        <p:nvPicPr>
          <p:cNvPr id="18" name="Imagen4"/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4103899" y="4879285"/>
            <a:ext cx="2693554" cy="998879"/>
          </a:xfrm>
          <a:prstGeom prst="rect">
            <a:avLst/>
          </a:prstGeom>
        </p:spPr>
      </p:pic>
      <p:pic>
        <p:nvPicPr>
          <p:cNvPr id="2054" name="Picture 6" descr="https://upload.wikimedia.org/wikipedia/commons/thumb/1/1d/AmazonWebservices_Logo.svg/2000px-AmazonWebservices_Logo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0" y="4760570"/>
            <a:ext cx="3287688" cy="12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2306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echa: pentágono 4"/>
          <p:cNvSpPr/>
          <p:nvPr/>
        </p:nvSpPr>
        <p:spPr>
          <a:xfrm>
            <a:off x="0" y="332656"/>
            <a:ext cx="4449692" cy="720080"/>
          </a:xfrm>
          <a:prstGeom prst="homePlat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Flecha: cheurón 5"/>
          <p:cNvSpPr/>
          <p:nvPr/>
        </p:nvSpPr>
        <p:spPr>
          <a:xfrm>
            <a:off x="4166575" y="331432"/>
            <a:ext cx="777297" cy="721304"/>
          </a:xfrm>
          <a:prstGeom prst="chevr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" name="Flecha: cheurón 6"/>
          <p:cNvSpPr/>
          <p:nvPr/>
        </p:nvSpPr>
        <p:spPr>
          <a:xfrm>
            <a:off x="4665715" y="331432"/>
            <a:ext cx="782213" cy="721304"/>
          </a:xfrm>
          <a:prstGeom prst="chevr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7889" y="278430"/>
            <a:ext cx="659907" cy="659907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19336" y="476672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PREGUNTAS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662" y="2079720"/>
            <a:ext cx="4958676" cy="347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7264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echa: pentágono 4"/>
          <p:cNvSpPr/>
          <p:nvPr/>
        </p:nvSpPr>
        <p:spPr>
          <a:xfrm>
            <a:off x="0" y="332656"/>
            <a:ext cx="4449692" cy="720080"/>
          </a:xfrm>
          <a:prstGeom prst="homePlat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Flecha: cheurón 5"/>
          <p:cNvSpPr/>
          <p:nvPr/>
        </p:nvSpPr>
        <p:spPr>
          <a:xfrm>
            <a:off x="4166575" y="331432"/>
            <a:ext cx="777297" cy="721304"/>
          </a:xfrm>
          <a:prstGeom prst="chevr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" name="Flecha: cheurón 6"/>
          <p:cNvSpPr/>
          <p:nvPr/>
        </p:nvSpPr>
        <p:spPr>
          <a:xfrm>
            <a:off x="4665715" y="331432"/>
            <a:ext cx="782213" cy="721304"/>
          </a:xfrm>
          <a:prstGeom prst="chevr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7889" y="278430"/>
            <a:ext cx="659907" cy="659907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19336" y="476672"/>
            <a:ext cx="3641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 Requisitos</a:t>
            </a:r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4182989"/>
              </p:ext>
            </p:extLst>
          </p:nvPr>
        </p:nvGraphicFramePr>
        <p:xfrm>
          <a:off x="6096000" y="608383"/>
          <a:ext cx="4800370" cy="62603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63329">
                  <a:extLst>
                    <a:ext uri="{9D8B030D-6E8A-4147-A177-3AD203B41FA5}">
                      <a16:colId xmlns:a16="http://schemas.microsoft.com/office/drawing/2014/main" val="2597696611"/>
                    </a:ext>
                  </a:extLst>
                </a:gridCol>
                <a:gridCol w="3437041">
                  <a:extLst>
                    <a:ext uri="{9D8B030D-6E8A-4147-A177-3AD203B41FA5}">
                      <a16:colId xmlns:a16="http://schemas.microsoft.com/office/drawing/2014/main" val="1727289890"/>
                    </a:ext>
                  </a:extLst>
                </a:gridCol>
              </a:tblGrid>
              <a:tr h="434802">
                <a:tc gridSpan="2">
                  <a:txBody>
                    <a:bodyPr/>
                    <a:lstStyle/>
                    <a:p>
                      <a:pPr algn="ctr" hangingPunct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000" dirty="0">
                          <a:effectLst/>
                        </a:rPr>
                        <a:t>REQUISITOS FUNCIONALES</a:t>
                      </a:r>
                      <a:endParaRPr lang="es-ES" sz="1000" dirty="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DejaVu Sans"/>
                      </a:endParaRPr>
                    </a:p>
                  </a:txBody>
                  <a:tcPr marL="135350" marR="135350" marT="67675" marB="67675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504544"/>
                  </a:ext>
                </a:extLst>
              </a:tr>
              <a:tr h="205729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000">
                          <a:effectLst/>
                        </a:rPr>
                        <a:t>REQUERIMIENTO</a:t>
                      </a:r>
                      <a:endParaRPr lang="es-ES" sz="100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DejaVu Sans"/>
                      </a:endParaRPr>
                    </a:p>
                  </a:txBody>
                  <a:tcPr marL="13939" marR="39027" marT="0" marB="0"/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000">
                          <a:effectLst/>
                        </a:rPr>
                        <a:t>DESCRIPCIÓN</a:t>
                      </a:r>
                      <a:endParaRPr lang="es-ES" sz="100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DejaVu Sans"/>
                      </a:endParaRPr>
                    </a:p>
                  </a:txBody>
                  <a:tcPr marL="13939" marR="39027" marT="0" marB="0"/>
                </a:tc>
                <a:extLst>
                  <a:ext uri="{0D108BD9-81ED-4DB2-BD59-A6C34878D82A}">
                    <a16:rowId xmlns:a16="http://schemas.microsoft.com/office/drawing/2014/main" val="1585767064"/>
                  </a:ext>
                </a:extLst>
              </a:tr>
              <a:tr h="193466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RF1</a:t>
                      </a:r>
                      <a:endParaRPr lang="es-ES" sz="90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39" marR="39027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La aplicación contará con un registro de usuarios.</a:t>
                      </a:r>
                      <a:endParaRPr lang="es-ES" sz="90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39" marR="39027" marT="0" marB="0" anchor="ctr"/>
                </a:tc>
                <a:extLst>
                  <a:ext uri="{0D108BD9-81ED-4DB2-BD59-A6C34878D82A}">
                    <a16:rowId xmlns:a16="http://schemas.microsoft.com/office/drawing/2014/main" val="4103387094"/>
                  </a:ext>
                </a:extLst>
              </a:tr>
              <a:tr h="337608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RF2</a:t>
                      </a:r>
                      <a:endParaRPr lang="es-ES" sz="90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39" marR="39027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Cada usuario contará con perfil público donde se mostrará la actividad reciente en la aplicación.</a:t>
                      </a:r>
                      <a:endParaRPr lang="es-ES" sz="90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39" marR="39027" marT="0" marB="0" anchor="ctr"/>
                </a:tc>
                <a:extLst>
                  <a:ext uri="{0D108BD9-81ED-4DB2-BD59-A6C34878D82A}">
                    <a16:rowId xmlns:a16="http://schemas.microsoft.com/office/drawing/2014/main" val="900871629"/>
                  </a:ext>
                </a:extLst>
              </a:tr>
              <a:tr h="337608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RF3</a:t>
                      </a:r>
                      <a:endParaRPr lang="es-ES" sz="90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39" marR="39027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El usuario podrá determinar la privacidad de ciertos elementos de su perfil de usuario público.</a:t>
                      </a:r>
                      <a:endParaRPr lang="es-ES" sz="90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39" marR="39027" marT="0" marB="0" anchor="ctr"/>
                </a:tc>
                <a:extLst>
                  <a:ext uri="{0D108BD9-81ED-4DB2-BD59-A6C34878D82A}">
                    <a16:rowId xmlns:a16="http://schemas.microsoft.com/office/drawing/2014/main" val="2881318145"/>
                  </a:ext>
                </a:extLst>
              </a:tr>
              <a:tr h="337608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RF4</a:t>
                      </a:r>
                      <a:endParaRPr lang="es-ES" sz="90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39" marR="39027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El usuario podrá realizar publicaciones públicas en un muro personal visible en su perfil.</a:t>
                      </a:r>
                      <a:endParaRPr lang="es-ES" sz="90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39" marR="39027" marT="0" marB="0" anchor="ctr"/>
                </a:tc>
                <a:extLst>
                  <a:ext uri="{0D108BD9-81ED-4DB2-BD59-A6C34878D82A}">
                    <a16:rowId xmlns:a16="http://schemas.microsoft.com/office/drawing/2014/main" val="4016054347"/>
                  </a:ext>
                </a:extLst>
              </a:tr>
              <a:tr h="337608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RF5</a:t>
                      </a:r>
                      <a:endParaRPr lang="es-ES" sz="90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39" marR="39027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El usuario podrá crear grupos privados y/o públicos y determinar la configuración de estos.</a:t>
                      </a:r>
                      <a:endParaRPr lang="es-ES" sz="90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39" marR="39027" marT="0" marB="0" anchor="ctr"/>
                </a:tc>
                <a:extLst>
                  <a:ext uri="{0D108BD9-81ED-4DB2-BD59-A6C34878D82A}">
                    <a16:rowId xmlns:a16="http://schemas.microsoft.com/office/drawing/2014/main" val="2398283239"/>
                  </a:ext>
                </a:extLst>
              </a:tr>
              <a:tr h="337608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RF6</a:t>
                      </a:r>
                      <a:endParaRPr lang="es-ES" sz="90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39" marR="39027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El usuario podrá acceder a los distintos grupos públicos y/o privados existentes en la aplicación.</a:t>
                      </a:r>
                      <a:endParaRPr lang="es-ES" sz="90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39" marR="39027" marT="0" marB="0" anchor="ctr"/>
                </a:tc>
                <a:extLst>
                  <a:ext uri="{0D108BD9-81ED-4DB2-BD59-A6C34878D82A}">
                    <a16:rowId xmlns:a16="http://schemas.microsoft.com/office/drawing/2014/main" val="1315009993"/>
                  </a:ext>
                </a:extLst>
              </a:tr>
              <a:tr h="337608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RF7</a:t>
                      </a:r>
                      <a:endParaRPr lang="es-ES" sz="90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39" marR="39027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El usuario podrá añadir como amigo/a a otros usuarios registrados en la aplicación.</a:t>
                      </a:r>
                      <a:endParaRPr lang="es-ES" sz="90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39" marR="39027" marT="0" marB="0" anchor="ctr"/>
                </a:tc>
                <a:extLst>
                  <a:ext uri="{0D108BD9-81ED-4DB2-BD59-A6C34878D82A}">
                    <a16:rowId xmlns:a16="http://schemas.microsoft.com/office/drawing/2014/main" val="1657431123"/>
                  </a:ext>
                </a:extLst>
              </a:tr>
              <a:tr h="337608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RF8</a:t>
                      </a:r>
                      <a:endParaRPr lang="es-ES" sz="90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39" marR="39027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El usuario podrá enviar mensajes privados a otros usuarios registrados en la aplicación.</a:t>
                      </a:r>
                      <a:endParaRPr lang="es-ES" sz="90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39" marR="39027" marT="0" marB="0" anchor="ctr"/>
                </a:tc>
                <a:extLst>
                  <a:ext uri="{0D108BD9-81ED-4DB2-BD59-A6C34878D82A}">
                    <a16:rowId xmlns:a16="http://schemas.microsoft.com/office/drawing/2014/main" val="675007478"/>
                  </a:ext>
                </a:extLst>
              </a:tr>
              <a:tr h="337608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RF9</a:t>
                      </a:r>
                      <a:endParaRPr lang="es-ES" sz="90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39" marR="39027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El usuario podrá reportar a otros usuarios si sospechan que han cometido alguna infracción.</a:t>
                      </a:r>
                      <a:endParaRPr lang="es-ES" sz="90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39" marR="39027" marT="0" marB="0" anchor="ctr"/>
                </a:tc>
                <a:extLst>
                  <a:ext uri="{0D108BD9-81ED-4DB2-BD59-A6C34878D82A}">
                    <a16:rowId xmlns:a16="http://schemas.microsoft.com/office/drawing/2014/main" val="158022445"/>
                  </a:ext>
                </a:extLst>
              </a:tr>
              <a:tr h="337608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RF10</a:t>
                      </a:r>
                      <a:endParaRPr lang="es-ES" sz="90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39" marR="39027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El usuario podrá crear nuevos hilos en los foros y responder a éstos.</a:t>
                      </a:r>
                      <a:endParaRPr lang="es-ES" sz="90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39" marR="39027" marT="0" marB="0" anchor="ctr"/>
                </a:tc>
                <a:extLst>
                  <a:ext uri="{0D108BD9-81ED-4DB2-BD59-A6C34878D82A}">
                    <a16:rowId xmlns:a16="http://schemas.microsoft.com/office/drawing/2014/main" val="2894073535"/>
                  </a:ext>
                </a:extLst>
              </a:tr>
              <a:tr h="193466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RF11</a:t>
                      </a:r>
                      <a:endParaRPr lang="es-ES" sz="90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39" marR="39027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El usuario podrá comentar en los artículos.</a:t>
                      </a:r>
                      <a:endParaRPr lang="es-ES" sz="90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39" marR="39027" marT="0" marB="0" anchor="ctr"/>
                </a:tc>
                <a:extLst>
                  <a:ext uri="{0D108BD9-81ED-4DB2-BD59-A6C34878D82A}">
                    <a16:rowId xmlns:a16="http://schemas.microsoft.com/office/drawing/2014/main" val="3799617045"/>
                  </a:ext>
                </a:extLst>
              </a:tr>
              <a:tr h="506411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RF12</a:t>
                      </a:r>
                      <a:endParaRPr lang="es-ES" sz="90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39" marR="39027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La aplicación contendrá un back-end de administración para gestionar: artículos, usuarios, categorías, foros, imágenes y la configuración general de la aplicación.</a:t>
                      </a:r>
                      <a:endParaRPr lang="es-ES" sz="90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39" marR="39027" marT="0" marB="0" anchor="ctr"/>
                </a:tc>
                <a:extLst>
                  <a:ext uri="{0D108BD9-81ED-4DB2-BD59-A6C34878D82A}">
                    <a16:rowId xmlns:a16="http://schemas.microsoft.com/office/drawing/2014/main" val="80006609"/>
                  </a:ext>
                </a:extLst>
              </a:tr>
              <a:tr h="337608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RF13</a:t>
                      </a:r>
                      <a:endParaRPr lang="es-ES" sz="90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39" marR="39027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Los artículos podrán ser de tres tipos: noticia, avance, vídeo o análisis.</a:t>
                      </a:r>
                      <a:endParaRPr lang="es-ES" sz="90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39" marR="39027" marT="0" marB="0" anchor="ctr"/>
                </a:tc>
                <a:extLst>
                  <a:ext uri="{0D108BD9-81ED-4DB2-BD59-A6C34878D82A}">
                    <a16:rowId xmlns:a16="http://schemas.microsoft.com/office/drawing/2014/main" val="1228294954"/>
                  </a:ext>
                </a:extLst>
              </a:tr>
              <a:tr h="675215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RF14</a:t>
                      </a:r>
                      <a:endParaRPr lang="es-ES" sz="90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39" marR="39027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Si el artículo es de tipo análisis se deberá especificar las siguientes notas: apartado visual, apartado sonoro, apartado técnico, apartado de jugabilidad. Y una conclusión final.</a:t>
                      </a:r>
                      <a:endParaRPr lang="es-ES" sz="90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39" marR="39027" marT="0" marB="0" anchor="ctr"/>
                </a:tc>
                <a:extLst>
                  <a:ext uri="{0D108BD9-81ED-4DB2-BD59-A6C34878D82A}">
                    <a16:rowId xmlns:a16="http://schemas.microsoft.com/office/drawing/2014/main" val="1985611581"/>
                  </a:ext>
                </a:extLst>
              </a:tr>
              <a:tr h="337608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s-ES" sz="900">
                          <a:effectLst/>
                        </a:rPr>
                        <a:t>RF15</a:t>
                      </a:r>
                      <a:endParaRPr lang="es-ES" sz="90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39" marR="39027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Se podrá expulsar a determinados usuarios e impedirles la entrada a la aplicación por: email o IP pública.</a:t>
                      </a:r>
                      <a:endParaRPr lang="es-ES" sz="90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39" marR="39027" marT="0" marB="0" anchor="ctr"/>
                </a:tc>
                <a:extLst>
                  <a:ext uri="{0D108BD9-81ED-4DB2-BD59-A6C34878D82A}">
                    <a16:rowId xmlns:a16="http://schemas.microsoft.com/office/drawing/2014/main" val="2056372730"/>
                  </a:ext>
                </a:extLst>
              </a:tr>
              <a:tr h="337608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s-ES" sz="900" dirty="0">
                          <a:effectLst/>
                        </a:rPr>
                        <a:t>RF16</a:t>
                      </a:r>
                      <a:endParaRPr lang="es-ES" sz="900" dirty="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39" marR="39027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La aplicación almacenará las imágenes en un servidor de almacenamiento flexible ofrecido por AWS.</a:t>
                      </a:r>
                      <a:endParaRPr lang="es-ES" sz="900" dirty="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939" marR="39027" marT="0" marB="0" anchor="ctr"/>
                </a:tc>
                <a:extLst>
                  <a:ext uri="{0D108BD9-81ED-4DB2-BD59-A6C34878D82A}">
                    <a16:rowId xmlns:a16="http://schemas.microsoft.com/office/drawing/2014/main" val="3619847622"/>
                  </a:ext>
                </a:extLst>
              </a:tr>
            </a:tbl>
          </a:graphicData>
        </a:graphic>
      </p:graphicFrame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937746"/>
              </p:ext>
            </p:extLst>
          </p:nvPr>
        </p:nvGraphicFramePr>
        <p:xfrm>
          <a:off x="268610" y="2780928"/>
          <a:ext cx="5467350" cy="25615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52755">
                  <a:extLst>
                    <a:ext uri="{9D8B030D-6E8A-4147-A177-3AD203B41FA5}">
                      <a16:colId xmlns:a16="http://schemas.microsoft.com/office/drawing/2014/main" val="554000409"/>
                    </a:ext>
                  </a:extLst>
                </a:gridCol>
                <a:gridCol w="3914595">
                  <a:extLst>
                    <a:ext uri="{9D8B030D-6E8A-4147-A177-3AD203B41FA5}">
                      <a16:colId xmlns:a16="http://schemas.microsoft.com/office/drawing/2014/main" val="3742088085"/>
                    </a:ext>
                  </a:extLst>
                </a:gridCol>
              </a:tblGrid>
              <a:tr h="220345">
                <a:tc gridSpan="2"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REQUISITOS NO FUNCIONALES</a:t>
                      </a:r>
                      <a:endParaRPr lang="es-ES" sz="110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875" marR="44450" marT="0" marB="0" anchor="ctr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428375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RNF1</a:t>
                      </a:r>
                      <a:endParaRPr lang="es-ES" sz="1100" dirty="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875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200">
                          <a:effectLst/>
                        </a:rPr>
                        <a:t>La aplicación debe ser fácil de utilizar.</a:t>
                      </a:r>
                      <a:endParaRPr lang="es-ES" sz="120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DejaVu Sans"/>
                      </a:endParaRPr>
                    </a:p>
                  </a:txBody>
                  <a:tcPr marL="15875" marR="44450" marT="0" marB="0" anchor="ctr"/>
                </a:tc>
                <a:extLst>
                  <a:ext uri="{0D108BD9-81ED-4DB2-BD59-A6C34878D82A}">
                    <a16:rowId xmlns:a16="http://schemas.microsoft.com/office/drawing/2014/main" val="2670756608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RNF2</a:t>
                      </a:r>
                      <a:endParaRPr lang="es-ES" sz="110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875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200">
                          <a:effectLst/>
                        </a:rPr>
                        <a:t>Las interfaces de la aplicación deben ser amigables e intuitivas.</a:t>
                      </a:r>
                      <a:endParaRPr lang="es-ES" sz="120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DejaVu Sans"/>
                      </a:endParaRPr>
                    </a:p>
                  </a:txBody>
                  <a:tcPr marL="15875" marR="44450" marT="0" marB="0" anchor="ctr"/>
                </a:tc>
                <a:extLst>
                  <a:ext uri="{0D108BD9-81ED-4DB2-BD59-A6C34878D82A}">
                    <a16:rowId xmlns:a16="http://schemas.microsoft.com/office/drawing/2014/main" val="268557651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RNF3</a:t>
                      </a:r>
                      <a:endParaRPr lang="es-ES" sz="110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875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200">
                          <a:effectLst/>
                        </a:rPr>
                        <a:t>La aplicación debe de proporcionar tiempos de respuesta rápidos.</a:t>
                      </a:r>
                      <a:endParaRPr lang="es-ES" sz="120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DejaVu Sans"/>
                      </a:endParaRPr>
                    </a:p>
                  </a:txBody>
                  <a:tcPr marL="15875" marR="44450" marT="0" marB="0" anchor="ctr"/>
                </a:tc>
                <a:extLst>
                  <a:ext uri="{0D108BD9-81ED-4DB2-BD59-A6C34878D82A}">
                    <a16:rowId xmlns:a16="http://schemas.microsoft.com/office/drawing/2014/main" val="2713338558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RNF4</a:t>
                      </a:r>
                      <a:endParaRPr lang="es-ES" sz="110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875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200">
                          <a:effectLst/>
                        </a:rPr>
                        <a:t>La aplicación debe ser fácil de analizar y modificar para corregir posibles fallos.</a:t>
                      </a:r>
                      <a:endParaRPr lang="es-ES" sz="120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DejaVu Sans"/>
                      </a:endParaRPr>
                    </a:p>
                  </a:txBody>
                  <a:tcPr marL="15875" marR="44450" marT="0" marB="0" anchor="ctr"/>
                </a:tc>
                <a:extLst>
                  <a:ext uri="{0D108BD9-81ED-4DB2-BD59-A6C34878D82A}">
                    <a16:rowId xmlns:a16="http://schemas.microsoft.com/office/drawing/2014/main" val="969357768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RNF5</a:t>
                      </a:r>
                      <a:endParaRPr lang="es-ES" sz="110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875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200">
                          <a:effectLst/>
                        </a:rPr>
                        <a:t>El código fuente de la aplicación deberá estar correctamente documentado.</a:t>
                      </a:r>
                      <a:endParaRPr lang="es-ES" sz="120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DejaVu Sans"/>
                      </a:endParaRPr>
                    </a:p>
                  </a:txBody>
                  <a:tcPr marL="15875" marR="44450" marT="0" marB="0" anchor="ctr"/>
                </a:tc>
                <a:extLst>
                  <a:ext uri="{0D108BD9-81ED-4DB2-BD59-A6C34878D82A}">
                    <a16:rowId xmlns:a16="http://schemas.microsoft.com/office/drawing/2014/main" val="121487022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RNF6</a:t>
                      </a:r>
                      <a:endParaRPr lang="es-ES" sz="110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875" marR="44450" marT="0" marB="0" anchor="ctr"/>
                </a:tc>
                <a:tc>
                  <a:txBody>
                    <a:bodyPr/>
                    <a:lstStyle/>
                    <a:p>
                      <a:pPr algn="just" hangingPunct="0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200" dirty="0">
                          <a:effectLst/>
                        </a:rPr>
                        <a:t>La aplicación debe de mantener los datos almacenados seguros y protegidos.</a:t>
                      </a:r>
                      <a:endParaRPr lang="es-ES" sz="1200" dirty="0">
                        <a:solidFill>
                          <a:srgbClr val="00000A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DejaVu Sans"/>
                      </a:endParaRPr>
                    </a:p>
                  </a:txBody>
                  <a:tcPr marL="15875" marR="44450" marT="0" marB="0" anchor="ctr"/>
                </a:tc>
                <a:extLst>
                  <a:ext uri="{0D108BD9-81ED-4DB2-BD59-A6C34878D82A}">
                    <a16:rowId xmlns:a16="http://schemas.microsoft.com/office/drawing/2014/main" val="4386353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86929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echa: pentágono 4"/>
          <p:cNvSpPr/>
          <p:nvPr/>
        </p:nvSpPr>
        <p:spPr>
          <a:xfrm>
            <a:off x="0" y="332656"/>
            <a:ext cx="4449692" cy="720080"/>
          </a:xfrm>
          <a:prstGeom prst="homePlat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Flecha: cheurón 5"/>
          <p:cNvSpPr/>
          <p:nvPr/>
        </p:nvSpPr>
        <p:spPr>
          <a:xfrm>
            <a:off x="4166575" y="331432"/>
            <a:ext cx="777297" cy="721304"/>
          </a:xfrm>
          <a:prstGeom prst="chevr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" name="Flecha: cheurón 6"/>
          <p:cNvSpPr/>
          <p:nvPr/>
        </p:nvSpPr>
        <p:spPr>
          <a:xfrm>
            <a:off x="4665715" y="331432"/>
            <a:ext cx="782213" cy="721304"/>
          </a:xfrm>
          <a:prstGeom prst="chevr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7889" y="278430"/>
            <a:ext cx="659907" cy="659907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19336" y="476672"/>
            <a:ext cx="3641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 Recursos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1664" y="1556792"/>
            <a:ext cx="8694521" cy="68580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529" y="2060848"/>
            <a:ext cx="5080270" cy="318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405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echa: pentágono 4"/>
          <p:cNvSpPr/>
          <p:nvPr/>
        </p:nvSpPr>
        <p:spPr>
          <a:xfrm>
            <a:off x="0" y="332656"/>
            <a:ext cx="4449692" cy="720080"/>
          </a:xfrm>
          <a:prstGeom prst="homePlat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Flecha: cheurón 5"/>
          <p:cNvSpPr/>
          <p:nvPr/>
        </p:nvSpPr>
        <p:spPr>
          <a:xfrm>
            <a:off x="4166575" y="331432"/>
            <a:ext cx="777297" cy="721304"/>
          </a:xfrm>
          <a:prstGeom prst="chevr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" name="Flecha: cheurón 6"/>
          <p:cNvSpPr/>
          <p:nvPr/>
        </p:nvSpPr>
        <p:spPr>
          <a:xfrm>
            <a:off x="4665715" y="331432"/>
            <a:ext cx="782213" cy="721304"/>
          </a:xfrm>
          <a:prstGeom prst="chevr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7889" y="278430"/>
            <a:ext cx="659907" cy="659907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19336" y="476672"/>
            <a:ext cx="3641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 Recursos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891" y="1412776"/>
            <a:ext cx="9104597" cy="492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953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echa: pentágono 4"/>
          <p:cNvSpPr/>
          <p:nvPr/>
        </p:nvSpPr>
        <p:spPr>
          <a:xfrm>
            <a:off x="0" y="332656"/>
            <a:ext cx="4449692" cy="720080"/>
          </a:xfrm>
          <a:prstGeom prst="homePlat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Flecha: cheurón 5"/>
          <p:cNvSpPr/>
          <p:nvPr/>
        </p:nvSpPr>
        <p:spPr>
          <a:xfrm>
            <a:off x="4166575" y="331432"/>
            <a:ext cx="777297" cy="721304"/>
          </a:xfrm>
          <a:prstGeom prst="chevr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" name="Flecha: cheurón 6"/>
          <p:cNvSpPr/>
          <p:nvPr/>
        </p:nvSpPr>
        <p:spPr>
          <a:xfrm>
            <a:off x="4665715" y="331432"/>
            <a:ext cx="782213" cy="721304"/>
          </a:xfrm>
          <a:prstGeom prst="chevr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7889" y="278430"/>
            <a:ext cx="659907" cy="659907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19336" y="476672"/>
            <a:ext cx="3641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 Recursos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480" y="1384169"/>
            <a:ext cx="9447671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021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echa: pentágono 4"/>
          <p:cNvSpPr/>
          <p:nvPr/>
        </p:nvSpPr>
        <p:spPr>
          <a:xfrm>
            <a:off x="0" y="332656"/>
            <a:ext cx="4449692" cy="720080"/>
          </a:xfrm>
          <a:prstGeom prst="homePlat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Flecha: cheurón 5"/>
          <p:cNvSpPr/>
          <p:nvPr/>
        </p:nvSpPr>
        <p:spPr>
          <a:xfrm>
            <a:off x="4166575" y="331432"/>
            <a:ext cx="777297" cy="721304"/>
          </a:xfrm>
          <a:prstGeom prst="chevr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" name="Flecha: cheurón 6"/>
          <p:cNvSpPr/>
          <p:nvPr/>
        </p:nvSpPr>
        <p:spPr>
          <a:xfrm>
            <a:off x="4665715" y="331432"/>
            <a:ext cx="782213" cy="721304"/>
          </a:xfrm>
          <a:prstGeom prst="chevr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7889" y="278430"/>
            <a:ext cx="659907" cy="659907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19336" y="476672"/>
            <a:ext cx="3641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3.2 Recursos hardware</a:t>
            </a:r>
          </a:p>
        </p:txBody>
      </p:sp>
      <p:pic>
        <p:nvPicPr>
          <p:cNvPr id="1028" name="Picture 4" descr="https://cdn.edureka.co/blog/wp-content/uploads/2016/12/EC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2402532"/>
            <a:ext cx="1902028" cy="190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amimoto-ami.com/wp-content/uploads/2016/03/AWS_Simple_Icons_Database_AmazonRDS.svg_-2016032507044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633" y="2345434"/>
            <a:ext cx="2016224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cdn.edureka.co/blog/wp-content/uploads/2016/11/route-5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921" y="2165414"/>
            <a:ext cx="2376264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nr-platform.s3.amazonaws.com/uploads/platform/published_extension/branding_icon/275/AmazonS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188" y="2163175"/>
            <a:ext cx="2377762" cy="237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www.iconfinder.com/data/icons/amazon-aws-stencils/100/App_Services_copy_Amazon_SES-51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444" y="2060848"/>
            <a:ext cx="2582416" cy="258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/>
          <p:cNvSpPr txBox="1"/>
          <p:nvPr/>
        </p:nvSpPr>
        <p:spPr>
          <a:xfrm>
            <a:off x="7556116" y="4340882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Amazon S3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10138532" y="4361658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Amazon SES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4985663" y="4338351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err="1"/>
              <a:t>Route</a:t>
            </a:r>
            <a:r>
              <a:rPr lang="es-ES" sz="2000" b="1" dirty="0"/>
              <a:t> 53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2570808" y="4361658"/>
            <a:ext cx="1828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Amazon RDS</a:t>
            </a:r>
          </a:p>
        </p:txBody>
      </p:sp>
      <p:sp>
        <p:nvSpPr>
          <p:cNvPr id="23" name="CuadroTexto 22"/>
          <p:cNvSpPr txBox="1"/>
          <p:nvPr/>
        </p:nvSpPr>
        <p:spPr>
          <a:xfrm>
            <a:off x="335050" y="4338351"/>
            <a:ext cx="1828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Amazon EC2</a:t>
            </a:r>
          </a:p>
        </p:txBody>
      </p:sp>
    </p:spTree>
    <p:extLst>
      <p:ext uri="{BB962C8B-B14F-4D97-AF65-F5344CB8AC3E}">
        <p14:creationId xmlns:p14="http://schemas.microsoft.com/office/powerpoint/2010/main" val="14187682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/>
      <p:bldP spid="19" grpId="0"/>
      <p:bldP spid="20" grpId="0"/>
      <p:bldP spid="21" grpId="0"/>
      <p:bldP spid="22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road_infrastructure_platfor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4365104"/>
            <a:ext cx="93345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echa: pentágono 4"/>
          <p:cNvSpPr/>
          <p:nvPr/>
        </p:nvSpPr>
        <p:spPr>
          <a:xfrm>
            <a:off x="0" y="332656"/>
            <a:ext cx="4449692" cy="720080"/>
          </a:xfrm>
          <a:prstGeom prst="homePlat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Flecha: cheurón 5"/>
          <p:cNvSpPr/>
          <p:nvPr/>
        </p:nvSpPr>
        <p:spPr>
          <a:xfrm>
            <a:off x="4166575" y="331432"/>
            <a:ext cx="777297" cy="721304"/>
          </a:xfrm>
          <a:prstGeom prst="chevr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" name="Flecha: cheurón 6"/>
          <p:cNvSpPr/>
          <p:nvPr/>
        </p:nvSpPr>
        <p:spPr>
          <a:xfrm>
            <a:off x="4665715" y="331432"/>
            <a:ext cx="782213" cy="721304"/>
          </a:xfrm>
          <a:prstGeom prst="chevr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7889" y="278430"/>
            <a:ext cx="659907" cy="659907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19336" y="476672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3.2.1 Amazon Web Services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1991544" y="2222045"/>
            <a:ext cx="81103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¿CLOUD COMPUTING?</a:t>
            </a:r>
          </a:p>
        </p:txBody>
      </p:sp>
    </p:spTree>
    <p:extLst>
      <p:ext uri="{BB962C8B-B14F-4D97-AF65-F5344CB8AC3E}">
        <p14:creationId xmlns:p14="http://schemas.microsoft.com/office/powerpoint/2010/main" val="18140491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echa: pentágono 4"/>
          <p:cNvSpPr/>
          <p:nvPr/>
        </p:nvSpPr>
        <p:spPr>
          <a:xfrm>
            <a:off x="0" y="332656"/>
            <a:ext cx="4449692" cy="720080"/>
          </a:xfrm>
          <a:prstGeom prst="homePlate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Flecha: cheurón 5"/>
          <p:cNvSpPr/>
          <p:nvPr/>
        </p:nvSpPr>
        <p:spPr>
          <a:xfrm>
            <a:off x="4166575" y="331432"/>
            <a:ext cx="777297" cy="721304"/>
          </a:xfrm>
          <a:prstGeom prst="chevr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" name="Flecha: cheurón 6"/>
          <p:cNvSpPr/>
          <p:nvPr/>
        </p:nvSpPr>
        <p:spPr>
          <a:xfrm>
            <a:off x="4665715" y="331432"/>
            <a:ext cx="782213" cy="721304"/>
          </a:xfrm>
          <a:prstGeom prst="chevr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7889" y="278430"/>
            <a:ext cx="659907" cy="659907"/>
          </a:xfrm>
          <a:prstGeom prst="rect">
            <a:avLst/>
          </a:prstGeom>
        </p:spPr>
      </p:pic>
      <p:pic>
        <p:nvPicPr>
          <p:cNvPr id="1028" name="Picture 4" descr="https://cdn.edureka.co/blog/wp-content/uploads/2016/12/EC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5706" y="4936489"/>
            <a:ext cx="1253956" cy="125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10216600" y="6193154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Amazon EC2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119336" y="476672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3.2.1 Amazon Web Services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484651" y="1484784"/>
            <a:ext cx="73638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INFORMÁTICA A ESCALA WEB ELÁSTICA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TOTALMENTE CONTROLADO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INTEGRADO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SEGURO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ASEQUIBLE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FÁCIL DE COMENZAR</a:t>
            </a: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251" y="2405169"/>
            <a:ext cx="5449060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9801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2" grpId="0"/>
      <p:bldP spid="16" grpId="0"/>
      <p:bldP spid="15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1019</TotalTime>
  <Words>822</Words>
  <Application>Microsoft Office PowerPoint</Application>
  <PresentationFormat>Panorámica</PresentationFormat>
  <Paragraphs>170</Paragraphs>
  <Slides>20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6" baseType="lpstr">
      <vt:lpstr>Arial</vt:lpstr>
      <vt:lpstr>Calibri</vt:lpstr>
      <vt:lpstr>DejaVu Sans</vt:lpstr>
      <vt:lpstr>Roboto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admin</dc:creator>
  <cp:lastModifiedBy>alvaropeso</cp:lastModifiedBy>
  <cp:revision>65</cp:revision>
  <dcterms:created xsi:type="dcterms:W3CDTF">2016-12-20T10:46:33Z</dcterms:created>
  <dcterms:modified xsi:type="dcterms:W3CDTF">2017-05-30T20:52:13Z</dcterms:modified>
</cp:coreProperties>
</file>